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56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74" r:id="rId20"/>
    <p:sldId id="369" r:id="rId21"/>
    <p:sldId id="265" r:id="rId22"/>
    <p:sldId id="370" r:id="rId23"/>
    <p:sldId id="344" r:id="rId24"/>
    <p:sldId id="354" r:id="rId25"/>
    <p:sldId id="348" r:id="rId26"/>
    <p:sldId id="371" r:id="rId27"/>
    <p:sldId id="324" r:id="rId28"/>
    <p:sldId id="372" r:id="rId29"/>
    <p:sldId id="373" r:id="rId30"/>
    <p:sldId id="346" r:id="rId3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5" autoAdjust="0"/>
    <p:restoredTop sz="95161" autoAdjust="0"/>
  </p:normalViewPr>
  <p:slideViewPr>
    <p:cSldViewPr snapToGrid="0" showGuides="1">
      <p:cViewPr varScale="1">
        <p:scale>
          <a:sx n="124" d="100"/>
          <a:sy n="124" d="100"/>
        </p:scale>
        <p:origin x="776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1/19/22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1/19/22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5355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43386"/>
            <a:ext cx="1152352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5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ps.anl.gov/epics/tech-talk/2012/msg02113.php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C:/Users/pricardofc/Pictures/CSStudio-UserManual-OPI-Image/HardwareMonitorControlOPI-Image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/C:/Users/pricardofc/Pictures/CSStudio-UserManual-OPI-Image/StateMachinePlOperOPI-Image.png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Control System Studio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 dirty="0"/>
              <a:t>Feb. 2022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>
            <a:extLst>
              <a:ext uri="{FF2B5EF4-FFF2-40B4-BE49-F238E27FC236}">
                <a16:creationId xmlns:a16="http://schemas.microsoft.com/office/drawing/2014/main" id="{C9396983-D02A-6942-B862-DB0E54FC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600" y="2644775"/>
            <a:ext cx="7823200" cy="34813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What </a:t>
            </a:r>
            <a:r>
              <a:rPr lang="en-US" altLang="en-US" u="sng">
                <a:ea typeface="ＭＳ Ｐゴシック" panose="020B0600070205080204" pitchFamily="34" charset="-128"/>
              </a:rPr>
              <a:t>is</a:t>
            </a:r>
            <a:r>
              <a:rPr lang="en-US" altLang="en-US">
                <a:ea typeface="ＭＳ Ｐゴシック" panose="020B0600070205080204" pitchFamily="34" charset="-128"/>
              </a:rPr>
              <a:t> CS-Studio?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D321A15-8324-5648-90D8-0FEFC8268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CS-Studio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A60A1-E798-C043-9B31-A53EE544F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895351"/>
            <a:ext cx="3884613" cy="52308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0000FF"/>
                </a:solidFill>
              </a:rPr>
              <a:t>Common Use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Display Builder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Data Browser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Probe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PV Table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PV Tree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Channel Access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PV Autocomplete from History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2D8191-A110-8B41-84EA-677294987ECF}"/>
              </a:ext>
            </a:extLst>
          </p:cNvPr>
          <p:cNvSpPr txBox="1">
            <a:spLocks/>
          </p:cNvSpPr>
          <p:nvPr/>
        </p:nvSpPr>
        <p:spPr bwMode="auto">
          <a:xfrm>
            <a:off x="6326188" y="895350"/>
            <a:ext cx="3884612" cy="565308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solidFill>
                  <a:srgbClr val="0000FF"/>
                </a:solidFill>
              </a:rPr>
              <a:t>Selected Use</a:t>
            </a:r>
          </a:p>
          <a:p>
            <a:pPr eaLnBrk="1" hangingPunct="1">
              <a:defRPr/>
            </a:pPr>
            <a:r>
              <a:rPr lang="en-US" sz="2400" dirty="0"/>
              <a:t>Alarm System</a:t>
            </a:r>
          </a:p>
          <a:p>
            <a:pPr eaLnBrk="1" hangingPunct="1">
              <a:defRPr/>
            </a:pPr>
            <a:r>
              <a:rPr lang="en-US" sz="2400" dirty="0"/>
              <a:t>Archive Appliance,</a:t>
            </a:r>
            <a:br>
              <a:rPr lang="en-US" sz="2400" dirty="0"/>
            </a:br>
            <a:r>
              <a:rPr lang="en-US" sz="2400" dirty="0"/>
              <a:t>RDB Archiver,</a:t>
            </a:r>
            <a:br>
              <a:rPr lang="en-US" sz="2400" dirty="0"/>
            </a:br>
            <a:r>
              <a:rPr lang="en-US" sz="2400" dirty="0"/>
              <a:t>Channel Archiver</a:t>
            </a:r>
          </a:p>
          <a:p>
            <a:pPr eaLnBrk="1" hangingPunct="1">
              <a:defRPr/>
            </a:pPr>
            <a:r>
              <a:rPr lang="en-US" sz="2400" dirty="0" err="1"/>
              <a:t>ChannelFinder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 err="1"/>
              <a:t>Olog</a:t>
            </a:r>
            <a:r>
              <a:rPr lang="en-US" sz="2400" dirty="0"/>
              <a:t>, SNS </a:t>
            </a:r>
            <a:r>
              <a:rPr lang="en-US" sz="2400" dirty="0" err="1"/>
              <a:t>Elog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PV Access, MQTT</a:t>
            </a:r>
          </a:p>
          <a:p>
            <a:pPr eaLnBrk="1" hangingPunct="1">
              <a:defRPr/>
            </a:pPr>
            <a:r>
              <a:rPr lang="en-US" sz="2400" dirty="0"/>
              <a:t>Autocomplete from Channel Finder,</a:t>
            </a:r>
            <a:br>
              <a:rPr lang="en-US" sz="2400" dirty="0"/>
            </a:br>
            <a:r>
              <a:rPr lang="en-US" sz="2400" dirty="0"/>
              <a:t>SNS PV database, Archive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6F84FAFB-D5FA-4F4D-B3C7-583EA5A2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Integration: Alarm…</a:t>
            </a:r>
          </a:p>
        </p:txBody>
      </p:sp>
      <p:pic>
        <p:nvPicPr>
          <p:cNvPr id="19459" name="Picture 5" descr="ihc_alarms.png">
            <a:extLst>
              <a:ext uri="{FF2B5EF4-FFF2-40B4-BE49-F238E27FC236}">
                <a16:creationId xmlns:a16="http://schemas.microsoft.com/office/drawing/2014/main" id="{A02D7187-967A-8646-9C99-DD621C6AA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13" b="60133"/>
          <a:stretch>
            <a:fillRect/>
          </a:stretch>
        </p:blipFill>
        <p:spPr bwMode="auto">
          <a:xfrm>
            <a:off x="1843088" y="1120775"/>
            <a:ext cx="1604962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CAA93E7-9B7F-174B-9BC9-C30B1DEE0E13}"/>
              </a:ext>
            </a:extLst>
          </p:cNvPr>
          <p:cNvGrpSpPr>
            <a:grpSpLocks/>
          </p:cNvGrpSpPr>
          <p:nvPr/>
        </p:nvGrpSpPr>
        <p:grpSpPr bwMode="auto">
          <a:xfrm>
            <a:off x="2646364" y="936625"/>
            <a:ext cx="2732087" cy="1397000"/>
            <a:chOff x="1121866" y="935857"/>
            <a:chExt cx="2732359" cy="1397457"/>
          </a:xfrm>
        </p:grpSpPr>
        <p:pic>
          <p:nvPicPr>
            <p:cNvPr id="19465" name="Picture 6" descr="Screen Shot 2014-04-04 at 9.47.32 AM.png">
              <a:extLst>
                <a:ext uri="{FF2B5EF4-FFF2-40B4-BE49-F238E27FC236}">
                  <a16:creationId xmlns:a16="http://schemas.microsoft.com/office/drawing/2014/main" id="{0D3BA44F-1866-434D-9DBA-D6C3750CA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3408" y="1655337"/>
              <a:ext cx="1477991" cy="67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919D693B-158E-334C-8637-1A832CA9B558}"/>
                </a:ext>
              </a:extLst>
            </p:cNvPr>
            <p:cNvCxnSpPr>
              <a:cxnSpLocks noChangeShapeType="1"/>
              <a:stCxn id="19459" idx="0"/>
              <a:endCxn id="19465" idx="0"/>
            </p:cNvCxnSpPr>
            <p:nvPr/>
          </p:nvCxnSpPr>
          <p:spPr bwMode="auto">
            <a:xfrm rot="16200000" flipH="1">
              <a:off x="1464739" y="777194"/>
              <a:ext cx="535163" cy="1220909"/>
            </a:xfrm>
            <a:prstGeom prst="curvedConnector3">
              <a:avLst>
                <a:gd name="adj1" fmla="val -42745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7" name="TextBox 17">
              <a:extLst>
                <a:ext uri="{FF2B5EF4-FFF2-40B4-BE49-F238E27FC236}">
                  <a16:creationId xmlns:a16="http://schemas.microsoft.com/office/drawing/2014/main" id="{F7C4F284-092A-A449-9E38-F5485FB1E8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572" y="935857"/>
              <a:ext cx="1545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Calibri" panose="020F0502020204030204" pitchFamily="34" charset="0"/>
                </a:rPr>
                <a:t>Context-Menu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0A0A2D-08F4-C549-A1FC-39444787DF2D}"/>
              </a:ext>
            </a:extLst>
          </p:cNvPr>
          <p:cNvGrpSpPr>
            <a:grpSpLocks/>
          </p:cNvGrpSpPr>
          <p:nvPr/>
        </p:nvGrpSpPr>
        <p:grpSpPr bwMode="auto">
          <a:xfrm>
            <a:off x="1843088" y="2333626"/>
            <a:ext cx="8570912" cy="4035425"/>
            <a:chOff x="319183" y="2333314"/>
            <a:chExt cx="8571070" cy="4035547"/>
          </a:xfrm>
        </p:grpSpPr>
        <p:pic>
          <p:nvPicPr>
            <p:cNvPr id="19462" name="Picture 7" descr="alarm.png">
              <a:extLst>
                <a:ext uri="{FF2B5EF4-FFF2-40B4-BE49-F238E27FC236}">
                  <a16:creationId xmlns:a16="http://schemas.microsoft.com/office/drawing/2014/main" id="{C5B8508C-D9FA-9248-898D-43CFD5817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70"/>
            <a:stretch>
              <a:fillRect/>
            </a:stretch>
          </p:blipFill>
          <p:spPr bwMode="auto">
            <a:xfrm>
              <a:off x="319183" y="3218265"/>
              <a:ext cx="8571070" cy="3150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AF37E88E-C5E9-E543-AC8A-AC04FBDDA3C9}"/>
                </a:ext>
              </a:extLst>
            </p:cNvPr>
            <p:cNvCxnSpPr>
              <a:cxnSpLocks noChangeShapeType="1"/>
              <a:stCxn id="19465" idx="2"/>
            </p:cNvCxnSpPr>
            <p:nvPr/>
          </p:nvCxnSpPr>
          <p:spPr bwMode="auto">
            <a:xfrm rot="16200000" flipH="1">
              <a:off x="1587606" y="3087403"/>
              <a:ext cx="2247968" cy="739789"/>
            </a:xfrm>
            <a:prstGeom prst="curvedConnector3">
              <a:avLst>
                <a:gd name="adj1" fmla="val 47685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4" name="TextBox 23">
              <a:extLst>
                <a:ext uri="{FF2B5EF4-FFF2-40B4-BE49-F238E27FC236}">
                  <a16:creationId xmlns:a16="http://schemas.microsoft.com/office/drawing/2014/main" id="{63E7A414-46CB-6043-8BEC-715024C9A4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2360" y="3033599"/>
              <a:ext cx="33906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Calibri" panose="020F0502020204030204" pitchFamily="34" charset="0"/>
                </a:rPr>
                <a:t>Complete Alarm Perspective:</a:t>
              </a:r>
              <a:br>
                <a:rPr lang="en-US" altLang="en-US" sz="1800">
                  <a:latin typeface="Calibri" panose="020F0502020204030204" pitchFamily="34" charset="0"/>
                </a:rPr>
              </a:br>
              <a:r>
                <a:rPr lang="en-US" altLang="en-US" sz="1800">
                  <a:latin typeface="Calibri" panose="020F0502020204030204" pitchFamily="34" charset="0"/>
                </a:rPr>
                <a:t>Tree view, Table of current alarms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BD503BAD-00F6-2D41-B610-23C7C7B1D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Integration: Alarm…</a:t>
            </a:r>
          </a:p>
        </p:txBody>
      </p:sp>
      <p:pic>
        <p:nvPicPr>
          <p:cNvPr id="20483" name="Picture 5" descr="ihc_alarms.png">
            <a:extLst>
              <a:ext uri="{FF2B5EF4-FFF2-40B4-BE49-F238E27FC236}">
                <a16:creationId xmlns:a16="http://schemas.microsoft.com/office/drawing/2014/main" id="{2CBAB47A-F29F-6B4F-BD80-FF4E652F2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13" b="60133"/>
          <a:stretch>
            <a:fillRect/>
          </a:stretch>
        </p:blipFill>
        <p:spPr bwMode="auto">
          <a:xfrm>
            <a:off x="1843088" y="1120775"/>
            <a:ext cx="1604962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alarm.png">
            <a:extLst>
              <a:ext uri="{FF2B5EF4-FFF2-40B4-BE49-F238E27FC236}">
                <a16:creationId xmlns:a16="http://schemas.microsoft.com/office/drawing/2014/main" id="{24DD7DE8-F611-6541-8CA4-E15BCFAEB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0"/>
          <a:stretch>
            <a:fillRect/>
          </a:stretch>
        </p:blipFill>
        <p:spPr bwMode="auto">
          <a:xfrm>
            <a:off x="1843088" y="3217864"/>
            <a:ext cx="8570912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934E3A-26E6-BE4F-A938-EB976A78520B}"/>
              </a:ext>
            </a:extLst>
          </p:cNvPr>
          <p:cNvGrpSpPr>
            <a:grpSpLocks/>
          </p:cNvGrpSpPr>
          <p:nvPr/>
        </p:nvGrpSpPr>
        <p:grpSpPr bwMode="auto">
          <a:xfrm>
            <a:off x="5094288" y="6016626"/>
            <a:ext cx="4005262" cy="841375"/>
            <a:chOff x="3570675" y="6016673"/>
            <a:chExt cx="4005362" cy="841327"/>
          </a:xfrm>
        </p:grpSpPr>
        <p:pic>
          <p:nvPicPr>
            <p:cNvPr id="20489" name="Picture 2" descr="Screen Shot 2014-04-04 at 9.46.08 AM.png">
              <a:extLst>
                <a:ext uri="{FF2B5EF4-FFF2-40B4-BE49-F238E27FC236}">
                  <a16:creationId xmlns:a16="http://schemas.microsoft.com/office/drawing/2014/main" id="{CE2CCD95-8E15-F14A-9A15-0470C40D9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014" y="6016673"/>
              <a:ext cx="2423023" cy="84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urved Connector 10">
              <a:extLst>
                <a:ext uri="{FF2B5EF4-FFF2-40B4-BE49-F238E27FC236}">
                  <a16:creationId xmlns:a16="http://schemas.microsoft.com/office/drawing/2014/main" id="{D02174B3-2618-FE4F-96CA-18B48F927EF0}"/>
                </a:ext>
              </a:extLst>
            </p:cNvPr>
            <p:cNvCxnSpPr>
              <a:cxnSpLocks noChangeShapeType="1"/>
              <a:endCxn id="20489" idx="1"/>
            </p:cNvCxnSpPr>
            <p:nvPr/>
          </p:nvCxnSpPr>
          <p:spPr bwMode="auto">
            <a:xfrm>
              <a:off x="3570675" y="6162715"/>
              <a:ext cx="1582777" cy="27462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798681-3A82-1C40-9E72-9C3E232E7867}"/>
              </a:ext>
            </a:extLst>
          </p:cNvPr>
          <p:cNvGrpSpPr>
            <a:grpSpLocks/>
          </p:cNvGrpSpPr>
          <p:nvPr/>
        </p:nvGrpSpPr>
        <p:grpSpPr bwMode="auto">
          <a:xfrm>
            <a:off x="3448050" y="1141413"/>
            <a:ext cx="6904038" cy="4875212"/>
            <a:chOff x="1924551" y="1140651"/>
            <a:chExt cx="6903241" cy="4876022"/>
          </a:xfrm>
        </p:grpSpPr>
        <p:pic>
          <p:nvPicPr>
            <p:cNvPr id="20487" name="Picture 14" descr="ihc_alarms.png">
              <a:extLst>
                <a:ext uri="{FF2B5EF4-FFF2-40B4-BE49-F238E27FC236}">
                  <a16:creationId xmlns:a16="http://schemas.microsoft.com/office/drawing/2014/main" id="{4A3208E3-D95B-3348-A7DE-AD7E89D58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87" b="31445"/>
            <a:stretch>
              <a:fillRect/>
            </a:stretch>
          </p:blipFill>
          <p:spPr bwMode="auto">
            <a:xfrm>
              <a:off x="1924551" y="1140651"/>
              <a:ext cx="6903241" cy="3564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4361C031-7324-B949-B175-9CE5843EBF1B}"/>
                </a:ext>
              </a:extLst>
            </p:cNvPr>
            <p:cNvCxnSpPr>
              <a:cxnSpLocks noChangeShapeType="1"/>
              <a:stCxn id="20489" idx="0"/>
            </p:cNvCxnSpPr>
            <p:nvPr/>
          </p:nvCxnSpPr>
          <p:spPr bwMode="auto">
            <a:xfrm rot="16200000" flipV="1">
              <a:off x="5179160" y="4831556"/>
              <a:ext cx="1311493" cy="1058741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F54ABBF8-00E8-6840-AC46-61C745C8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Integration: Alarm…</a:t>
            </a:r>
          </a:p>
        </p:txBody>
      </p:sp>
      <p:pic>
        <p:nvPicPr>
          <p:cNvPr id="21507" name="Picture 14" descr="ihc_alarms.png">
            <a:extLst>
              <a:ext uri="{FF2B5EF4-FFF2-40B4-BE49-F238E27FC236}">
                <a16:creationId xmlns:a16="http://schemas.microsoft.com/office/drawing/2014/main" id="{16A463F0-CC43-0F48-A4BA-E58F2E351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b="31445"/>
          <a:stretch>
            <a:fillRect/>
          </a:stretch>
        </p:blipFill>
        <p:spPr bwMode="auto">
          <a:xfrm>
            <a:off x="1524000" y="911226"/>
            <a:ext cx="690245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4-04-04 at 10.01.49 AM.png">
            <a:extLst>
              <a:ext uri="{FF2B5EF4-FFF2-40B4-BE49-F238E27FC236}">
                <a16:creationId xmlns:a16="http://schemas.microsoft.com/office/drawing/2014/main" id="{FFC3366E-4794-9849-85D3-D55D8F0CF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1" y="2665414"/>
            <a:ext cx="30511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creen Shot 2014-04-04 at 10.06.42 AM.png">
            <a:extLst>
              <a:ext uri="{FF2B5EF4-FFF2-40B4-BE49-F238E27FC236}">
                <a16:creationId xmlns:a16="http://schemas.microsoft.com/office/drawing/2014/main" id="{DEF785FD-D430-A645-9257-1C0841503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1226"/>
            <a:ext cx="7005638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1" descr="Screen Shot 2014-04-04 at 10.06.42 AM.png">
            <a:extLst>
              <a:ext uri="{FF2B5EF4-FFF2-40B4-BE49-F238E27FC236}">
                <a16:creationId xmlns:a16="http://schemas.microsoft.com/office/drawing/2014/main" id="{C87547B6-431B-D843-966F-0E51A2DCD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1226"/>
            <a:ext cx="7005638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>
            <a:extLst>
              <a:ext uri="{FF2B5EF4-FFF2-40B4-BE49-F238E27FC236}">
                <a16:creationId xmlns:a16="http://schemas.microsoft.com/office/drawing/2014/main" id="{5A3BF794-EC95-8141-8DDF-C668A0BF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Integration: Alarm…</a:t>
            </a:r>
          </a:p>
        </p:txBody>
      </p:sp>
      <p:pic>
        <p:nvPicPr>
          <p:cNvPr id="3" name="Picture 2" descr="Screen Shot 2014-04-04 at 10.07.06 AM.png">
            <a:extLst>
              <a:ext uri="{FF2B5EF4-FFF2-40B4-BE49-F238E27FC236}">
                <a16:creationId xmlns:a16="http://schemas.microsoft.com/office/drawing/2014/main" id="{072EAD5C-5357-7B45-8C62-CEF6BC2D0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9" y="2197101"/>
            <a:ext cx="1622425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Shot 2014-04-04 at 10.10.01 AM.png">
            <a:extLst>
              <a:ext uri="{FF2B5EF4-FFF2-40B4-BE49-F238E27FC236}">
                <a16:creationId xmlns:a16="http://schemas.microsoft.com/office/drawing/2014/main" id="{E187BB9D-B245-564D-AD75-E09623FD1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847726"/>
            <a:ext cx="4938712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7F4BC-3840-8847-B9F5-7F85C42D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Integration: From Archive to Logbook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55FB87-84B1-D546-A48F-6F42C7665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21" y="1369516"/>
            <a:ext cx="11774184" cy="537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3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 descr="log.png">
            <a:extLst>
              <a:ext uri="{FF2B5EF4-FFF2-40B4-BE49-F238E27FC236}">
                <a16:creationId xmlns:a16="http://schemas.microsoft.com/office/drawing/2014/main" id="{20AC3D3B-FE13-874F-8AA0-BC7DC8706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67339"/>
            <a:ext cx="91440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1830F5-9DEC-F242-A32E-D24D7694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485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CS-Studio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1684FBD-08D5-9F48-A470-930E3FDB5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000125"/>
            <a:ext cx="8686800" cy="5126038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is a collection of components.</a:t>
            </a: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Integrated Workflow:</a:t>
            </a:r>
          </a:p>
          <a:p>
            <a:pPr lvl="1" eaLnBrk="1" hangingPunct="1"/>
            <a:r>
              <a:rPr lang="en-US" altLang="en-US" sz="1800">
                <a:ea typeface="ＭＳ Ｐゴシック" panose="020B0600070205080204" pitchFamily="34" charset="-128"/>
              </a:rPr>
              <a:t>Alarm display</a:t>
            </a:r>
          </a:p>
          <a:p>
            <a:pPr lvl="1" eaLnBrk="1" hangingPunct="1"/>
            <a:r>
              <a:rPr lang="en-US" altLang="en-US" sz="1800">
                <a:ea typeface="ＭＳ Ｐゴシック" panose="020B0600070205080204" pitchFamily="34" charset="-128"/>
              </a:rPr>
              <a:t>Display Builder (Channel Access)</a:t>
            </a:r>
          </a:p>
          <a:p>
            <a:pPr lvl="1" eaLnBrk="1" hangingPunct="1"/>
            <a:r>
              <a:rPr lang="en-US" altLang="en-US" sz="1800">
                <a:ea typeface="ＭＳ Ｐゴシック" panose="020B0600070205080204" pitchFamily="34" charset="-128"/>
              </a:rPr>
              <a:t>Data Browser (with RDB Archive)</a:t>
            </a:r>
          </a:p>
          <a:p>
            <a:pPr lvl="1" eaLnBrk="1" hangingPunct="1"/>
            <a:r>
              <a:rPr lang="en-US" altLang="en-US" sz="1800">
                <a:ea typeface="ＭＳ Ｐゴシック" panose="020B0600070205080204" pitchFamily="34" charset="-128"/>
              </a:rPr>
              <a:t>Logbook (SNS Elog)</a:t>
            </a:r>
          </a:p>
          <a:p>
            <a:pPr marL="0" indent="0"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Result: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DA7207-E22D-3C49-9A70-524D60D299D8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5851526"/>
            <a:ext cx="2647950" cy="233363"/>
            <a:chOff x="6242330" y="5851712"/>
            <a:chExt cx="2647923" cy="23280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69D8037-BB5A-E248-BC41-4CE16871C0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66143" y="6084519"/>
              <a:ext cx="2624110" cy="0"/>
            </a:xfrm>
            <a:prstGeom prst="line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4800673-2F4A-C241-869B-F8DC0DD526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42330" y="5851712"/>
              <a:ext cx="2624111" cy="0"/>
            </a:xfrm>
            <a:prstGeom prst="line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6F274-123B-8341-BB2F-CD3E7147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284" y="184206"/>
            <a:ext cx="8334053" cy="535531"/>
          </a:xfrm>
        </p:spPr>
        <p:txBody>
          <a:bodyPr/>
          <a:lstStyle/>
          <a:p>
            <a:r>
              <a:rPr lang="en-US" dirty="0"/>
              <a:t>Evolution of CS-Studio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3BE84-5538-0247-85F7-5C0D6366C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633" y="4775970"/>
            <a:ext cx="2604166" cy="105667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Since ~2010:</a:t>
            </a:r>
            <a:br>
              <a:rPr lang="en-US" sz="1800" dirty="0"/>
            </a:br>
            <a:r>
              <a:rPr lang="en-US" sz="1800" dirty="0"/>
              <a:t>Operational at several sites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48E2B14-A822-DF4C-8452-BF82B51651FA}"/>
              </a:ext>
            </a:extLst>
          </p:cNvPr>
          <p:cNvSpPr/>
          <p:nvPr/>
        </p:nvSpPr>
        <p:spPr>
          <a:xfrm>
            <a:off x="1952144" y="4072541"/>
            <a:ext cx="1694159" cy="22358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Eclipse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8E87F66-D1D8-734C-8809-72F4C4A8DC9D}"/>
              </a:ext>
            </a:extLst>
          </p:cNvPr>
          <p:cNvSpPr/>
          <p:nvPr/>
        </p:nvSpPr>
        <p:spPr>
          <a:xfrm>
            <a:off x="1952144" y="3277988"/>
            <a:ext cx="1694159" cy="2235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Channels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AD595E-5FE1-C44B-AC8F-C4C184B1D418}"/>
              </a:ext>
            </a:extLst>
          </p:cNvPr>
          <p:cNvSpPr/>
          <p:nvPr/>
        </p:nvSpPr>
        <p:spPr>
          <a:xfrm>
            <a:off x="1952145" y="2754351"/>
            <a:ext cx="1694159" cy="2235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PV Table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B4FFF90-46B5-8E4D-94E9-2A807163E39D}"/>
              </a:ext>
            </a:extLst>
          </p:cNvPr>
          <p:cNvSpPr/>
          <p:nvPr/>
        </p:nvSpPr>
        <p:spPr>
          <a:xfrm>
            <a:off x="1952145" y="2497404"/>
            <a:ext cx="1694159" cy="2235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Probe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2A11038-25D4-8047-AC03-297A903F4475}"/>
              </a:ext>
            </a:extLst>
          </p:cNvPr>
          <p:cNvSpPr/>
          <p:nvPr/>
        </p:nvSpPr>
        <p:spPr>
          <a:xfrm>
            <a:off x="1952145" y="2239821"/>
            <a:ext cx="1694159" cy="2235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PV Tree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1F0693-19A6-A544-BF96-108CFD4C6F92}"/>
              </a:ext>
            </a:extLst>
          </p:cNvPr>
          <p:cNvSpPr/>
          <p:nvPr/>
        </p:nvSpPr>
        <p:spPr>
          <a:xfrm>
            <a:off x="1952145" y="1982238"/>
            <a:ext cx="1694159" cy="2235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Data Browser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163BEDC-2913-D247-AD05-FA85B7324269}"/>
              </a:ext>
            </a:extLst>
          </p:cNvPr>
          <p:cNvSpPr/>
          <p:nvPr/>
        </p:nvSpPr>
        <p:spPr>
          <a:xfrm>
            <a:off x="1952146" y="1724656"/>
            <a:ext cx="1694159" cy="2235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BOY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C4A2FAF-E5C7-D04F-9E2C-64479386716C}"/>
              </a:ext>
            </a:extLst>
          </p:cNvPr>
          <p:cNvSpPr/>
          <p:nvPr/>
        </p:nvSpPr>
        <p:spPr>
          <a:xfrm>
            <a:off x="1952144" y="3538535"/>
            <a:ext cx="1694159" cy="2235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Scan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F5FE1D4-D564-7845-86A4-588B6B3ACA35}"/>
              </a:ext>
            </a:extLst>
          </p:cNvPr>
          <p:cNvSpPr/>
          <p:nvPr/>
        </p:nvSpPr>
        <p:spPr>
          <a:xfrm>
            <a:off x="1952144" y="3800793"/>
            <a:ext cx="1694159" cy="2235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… more …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72431F2-0454-764E-AE3B-D74E2CA83587}"/>
              </a:ext>
            </a:extLst>
          </p:cNvPr>
          <p:cNvSpPr/>
          <p:nvPr/>
        </p:nvSpPr>
        <p:spPr>
          <a:xfrm>
            <a:off x="1952144" y="3016170"/>
            <a:ext cx="1694159" cy="2235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Alarms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C53348D3-D165-B347-ACB8-598D4A564617}"/>
              </a:ext>
            </a:extLst>
          </p:cNvPr>
          <p:cNvSpPr/>
          <p:nvPr/>
        </p:nvSpPr>
        <p:spPr>
          <a:xfrm>
            <a:off x="1952144" y="4343064"/>
            <a:ext cx="1694159" cy="22358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Java 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6B2906-CAEE-254A-B689-63C1B3E0B283}"/>
              </a:ext>
            </a:extLst>
          </p:cNvPr>
          <p:cNvGrpSpPr/>
          <p:nvPr/>
        </p:nvGrpSpPr>
        <p:grpSpPr>
          <a:xfrm>
            <a:off x="7839359" y="1724656"/>
            <a:ext cx="2471702" cy="4602666"/>
            <a:chOff x="8418286" y="1157133"/>
            <a:chExt cx="3294744" cy="613528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FB7B4108-A331-E648-9A17-A7BD6063CB5C}"/>
                </a:ext>
              </a:extLst>
            </p:cNvPr>
            <p:cNvSpPr/>
            <p:nvPr/>
          </p:nvSpPr>
          <p:spPr>
            <a:xfrm>
              <a:off x="8800308" y="4286832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Phoebus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59418E4E-E246-8E4A-A151-2F02BE80ECCF}"/>
                </a:ext>
              </a:extLst>
            </p:cNvPr>
            <p:cNvSpPr/>
            <p:nvPr/>
          </p:nvSpPr>
          <p:spPr>
            <a:xfrm>
              <a:off x="8800308" y="3227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Channels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1EFB9922-EDBA-B148-BBE2-5DBC7647206D}"/>
                </a:ext>
              </a:extLst>
            </p:cNvPr>
            <p:cNvSpPr/>
            <p:nvPr/>
          </p:nvSpPr>
          <p:spPr>
            <a:xfrm>
              <a:off x="8800309" y="2529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PV Table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F1FFCF1F-6FEA-8C4E-9E72-21842C7045C1}"/>
                </a:ext>
              </a:extLst>
            </p:cNvPr>
            <p:cNvSpPr/>
            <p:nvPr/>
          </p:nvSpPr>
          <p:spPr>
            <a:xfrm>
              <a:off x="8800309" y="2187195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Probe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13AAAF57-E1CB-C34E-A4E9-54C73B0D0DFD}"/>
                </a:ext>
              </a:extLst>
            </p:cNvPr>
            <p:cNvSpPr/>
            <p:nvPr/>
          </p:nvSpPr>
          <p:spPr>
            <a:xfrm>
              <a:off x="8800309" y="1843841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PV Tree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3C272AE5-C7C4-DC44-A124-8A5FFFB9427D}"/>
                </a:ext>
              </a:extLst>
            </p:cNvPr>
            <p:cNvSpPr/>
            <p:nvPr/>
          </p:nvSpPr>
          <p:spPr>
            <a:xfrm>
              <a:off x="8800309" y="1500487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Data Browser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A3F3292A-70CB-3F4A-BA03-5D1677BEC739}"/>
                </a:ext>
              </a:extLst>
            </p:cNvPr>
            <p:cNvSpPr/>
            <p:nvPr/>
          </p:nvSpPr>
          <p:spPr>
            <a:xfrm>
              <a:off x="8800310" y="115713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Display Builder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1B669E87-C4AA-4D4D-8C8E-C88D7832EE6C}"/>
                </a:ext>
              </a:extLst>
            </p:cNvPr>
            <p:cNvSpPr/>
            <p:nvPr/>
          </p:nvSpPr>
          <p:spPr>
            <a:xfrm>
              <a:off x="8800308" y="3575009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Scan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34D36EA8-5744-DD46-ACCA-53C1FE6CDBCD}"/>
                </a:ext>
              </a:extLst>
            </p:cNvPr>
            <p:cNvSpPr/>
            <p:nvPr/>
          </p:nvSpPr>
          <p:spPr>
            <a:xfrm>
              <a:off x="8800308" y="3924595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… more …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B83F6C1A-0501-514A-B759-637C0E79C0C2}"/>
                </a:ext>
              </a:extLst>
            </p:cNvPr>
            <p:cNvSpPr/>
            <p:nvPr/>
          </p:nvSpPr>
          <p:spPr>
            <a:xfrm>
              <a:off x="8800308" y="2878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Alarms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24FE51CA-0A59-7E46-921E-39C150FC1F87}"/>
                </a:ext>
              </a:extLst>
            </p:cNvPr>
            <p:cNvSpPr/>
            <p:nvPr/>
          </p:nvSpPr>
          <p:spPr>
            <a:xfrm>
              <a:off x="8800308" y="4637694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Java 9, 10</a:t>
              </a:r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84EB64AA-9678-2F4F-BFA3-06B488CB71B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18286" y="5224491"/>
              <a:ext cx="3294744" cy="206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  <a:noAutofit/>
            </a:bodyPr>
            <a:lstStyle>
              <a:lvl1pPr marL="230188" indent="-23018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25475" indent="-27940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-2301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44588" indent="-1730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482725" indent="-22225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/>
                <a:t>2019:</a:t>
              </a:r>
              <a:br>
                <a:rPr lang="en-US" sz="1800" dirty="0"/>
              </a:br>
              <a:r>
                <a:rPr lang="en-US" sz="1800" dirty="0"/>
                <a:t>SNS beam lines</a:t>
              </a:r>
              <a:br>
                <a:rPr lang="en-US" sz="1800" dirty="0"/>
              </a:br>
              <a:r>
                <a:rPr lang="en-US" sz="1800" dirty="0"/>
                <a:t>2021:</a:t>
              </a:r>
              <a:br>
                <a:rPr lang="en-US" sz="1800" dirty="0"/>
              </a:br>
              <a:r>
                <a:rPr lang="en-US" sz="1800" dirty="0"/>
                <a:t>ESS, ALS, FHI,</a:t>
              </a:r>
              <a:br>
                <a:rPr lang="en-US" sz="1800" dirty="0"/>
              </a:br>
              <a:r>
                <a:rPr lang="en-US" sz="1800" dirty="0"/>
                <a:t>partially: FRIB, NSLS2</a:t>
              </a:r>
            </a:p>
            <a:p>
              <a:pPr marL="0" indent="0">
                <a:buNone/>
              </a:pPr>
              <a:endParaRPr lang="en-US" sz="18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D78370-74F8-764A-8280-8634AE7E292B}"/>
              </a:ext>
            </a:extLst>
          </p:cNvPr>
          <p:cNvGrpSpPr/>
          <p:nvPr/>
        </p:nvGrpSpPr>
        <p:grpSpPr>
          <a:xfrm>
            <a:off x="4881316" y="1091062"/>
            <a:ext cx="4886722" cy="4741587"/>
            <a:chOff x="4475255" y="312559"/>
            <a:chExt cx="6513932" cy="6320470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66635289-82AB-D748-933D-A68F22381766}"/>
                </a:ext>
              </a:extLst>
            </p:cNvPr>
            <p:cNvSpPr/>
            <p:nvPr/>
          </p:nvSpPr>
          <p:spPr>
            <a:xfrm>
              <a:off x="4685509" y="4286832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Eclipse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F9DCAAD4-DFCD-FD48-B8B8-093AA56FA133}"/>
                </a:ext>
              </a:extLst>
            </p:cNvPr>
            <p:cNvSpPr/>
            <p:nvPr/>
          </p:nvSpPr>
          <p:spPr>
            <a:xfrm>
              <a:off x="4685509" y="3227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Channels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C01FC6D7-BF3D-3444-ACC9-5413C66F5267}"/>
                </a:ext>
              </a:extLst>
            </p:cNvPr>
            <p:cNvSpPr/>
            <p:nvPr/>
          </p:nvSpPr>
          <p:spPr>
            <a:xfrm>
              <a:off x="4685510" y="2529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PV Table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08F98412-8007-5C46-87DA-FC42054A1089}"/>
                </a:ext>
              </a:extLst>
            </p:cNvPr>
            <p:cNvSpPr/>
            <p:nvPr/>
          </p:nvSpPr>
          <p:spPr>
            <a:xfrm>
              <a:off x="4685510" y="2187195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Probe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7171403-92CB-AB48-875C-92DBFE0AB108}"/>
                </a:ext>
              </a:extLst>
            </p:cNvPr>
            <p:cNvSpPr/>
            <p:nvPr/>
          </p:nvSpPr>
          <p:spPr>
            <a:xfrm>
              <a:off x="4685510" y="1843841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PV Tree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9C78EACB-B828-024E-B184-469870F73009}"/>
                </a:ext>
              </a:extLst>
            </p:cNvPr>
            <p:cNvSpPr/>
            <p:nvPr/>
          </p:nvSpPr>
          <p:spPr>
            <a:xfrm>
              <a:off x="4685510" y="1500487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Data Browser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DC669B9-1A1D-634F-86ED-4B9B8EB2BCEE}"/>
                </a:ext>
              </a:extLst>
            </p:cNvPr>
            <p:cNvSpPr/>
            <p:nvPr/>
          </p:nvSpPr>
          <p:spPr>
            <a:xfrm>
              <a:off x="4685511" y="115713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Display Builder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94B6FB36-B7D3-E046-9B30-2027F386D22B}"/>
                </a:ext>
              </a:extLst>
            </p:cNvPr>
            <p:cNvSpPr/>
            <p:nvPr/>
          </p:nvSpPr>
          <p:spPr>
            <a:xfrm>
              <a:off x="4685509" y="3575009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Scan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226C9CE1-E685-CF49-9482-87642A6E7B22}"/>
                </a:ext>
              </a:extLst>
            </p:cNvPr>
            <p:cNvSpPr/>
            <p:nvPr/>
          </p:nvSpPr>
          <p:spPr>
            <a:xfrm>
              <a:off x="4685509" y="3924595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… more …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A670490-3C64-0149-B706-0652ECF61B07}"/>
                </a:ext>
              </a:extLst>
            </p:cNvPr>
            <p:cNvSpPr/>
            <p:nvPr/>
          </p:nvSpPr>
          <p:spPr>
            <a:xfrm>
              <a:off x="4685509" y="2878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Alarms</a:t>
              </a: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F09DC2B5-F516-324C-93AF-2B632BE6FD0E}"/>
                </a:ext>
              </a:extLst>
            </p:cNvPr>
            <p:cNvSpPr/>
            <p:nvPr/>
          </p:nvSpPr>
          <p:spPr>
            <a:xfrm>
              <a:off x="4685509" y="4637056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Java 8</a:t>
              </a:r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B1EE4619-1912-454C-A259-76B01CD3517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75255" y="5224491"/>
              <a:ext cx="3108460" cy="140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  <a:noAutofit/>
            </a:bodyPr>
            <a:lstStyle>
              <a:lvl1pPr marL="230188" indent="-23018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25475" indent="-27940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-2301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44588" indent="-1730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482725" indent="-22225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/>
                <a:t>Since ~2016:</a:t>
              </a:r>
              <a:br>
                <a:rPr lang="en-US" sz="1800" dirty="0"/>
              </a:br>
              <a:r>
                <a:rPr lang="en-US" sz="1800" dirty="0"/>
                <a:t>SNS beam lines, planned for ESS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475F3A6F-4BB1-7845-B0EB-798A47F202C5}"/>
                </a:ext>
              </a:extLst>
            </p:cNvPr>
            <p:cNvSpPr/>
            <p:nvPr/>
          </p:nvSpPr>
          <p:spPr>
            <a:xfrm>
              <a:off x="10340698" y="315894"/>
              <a:ext cx="648489" cy="24291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25" dirty="0">
                  <a:solidFill>
                    <a:schemeClr val="tx1"/>
                  </a:solidFill>
                </a:rPr>
                <a:t>SWT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CB21A463-9B12-9C4C-B425-DF6DDC072788}"/>
                </a:ext>
              </a:extLst>
            </p:cNvPr>
            <p:cNvSpPr/>
            <p:nvPr/>
          </p:nvSpPr>
          <p:spPr>
            <a:xfrm>
              <a:off x="9640325" y="312559"/>
              <a:ext cx="648489" cy="24291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25" dirty="0">
                  <a:solidFill>
                    <a:schemeClr val="tx1"/>
                  </a:solidFill>
                </a:rPr>
                <a:t>JavaFX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237344-28CF-7343-B227-47CF2AA34977}"/>
              </a:ext>
            </a:extLst>
          </p:cNvPr>
          <p:cNvGrpSpPr/>
          <p:nvPr/>
        </p:nvGrpSpPr>
        <p:grpSpPr>
          <a:xfrm>
            <a:off x="10239853" y="1091062"/>
            <a:ext cx="1952147" cy="5225237"/>
            <a:chOff x="10239853" y="1091062"/>
            <a:chExt cx="1952147" cy="5225237"/>
          </a:xfrm>
        </p:grpSpPr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id="{7FB678DB-CC50-0043-BCC3-3731B0CC48C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449209" y="4764947"/>
              <a:ext cx="1742791" cy="155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  <a:noAutofit/>
            </a:bodyPr>
            <a:lstStyle>
              <a:lvl1pPr marL="230188" indent="-23018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25475" indent="-27940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-2301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44588" indent="-1730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482725" indent="-22225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/>
                <a:t>2020:</a:t>
              </a:r>
              <a:br>
                <a:rPr lang="en-US" sz="1800" dirty="0"/>
              </a:br>
              <a:r>
                <a:rPr lang="en-US" sz="1800" dirty="0"/>
                <a:t>SNS beam lines</a:t>
              </a:r>
              <a:br>
                <a:rPr lang="en-US" sz="1800" dirty="0"/>
              </a:br>
              <a:endParaRPr lang="en-US" sz="1800" dirty="0"/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9D2968FC-61EE-8B44-B600-4C5F888A32C6}"/>
                </a:ext>
              </a:extLst>
            </p:cNvPr>
            <p:cNvSpPr/>
            <p:nvPr/>
          </p:nvSpPr>
          <p:spPr>
            <a:xfrm>
              <a:off x="10239853" y="1724656"/>
              <a:ext cx="1742791" cy="22358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D.B. Runtime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A8E970A8-01CE-4645-B7D4-7AE1960922C3}"/>
                </a:ext>
              </a:extLst>
            </p:cNvPr>
            <p:cNvSpPr/>
            <p:nvPr/>
          </p:nvSpPr>
          <p:spPr>
            <a:xfrm>
              <a:off x="10239853" y="3015706"/>
              <a:ext cx="1694160" cy="22358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Alarm Table </a:t>
              </a:r>
              <a:r>
                <a:rPr lang="en-US" sz="1100" dirty="0">
                  <a:solidFill>
                    <a:schemeClr val="tx1"/>
                  </a:solidFill>
                </a:rPr>
                <a:t>(R/O)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168B0DA3-3145-B741-A701-F12EBD09B112}"/>
                </a:ext>
              </a:extLst>
            </p:cNvPr>
            <p:cNvSpPr/>
            <p:nvPr/>
          </p:nvSpPr>
          <p:spPr>
            <a:xfrm>
              <a:off x="10249856" y="1091062"/>
              <a:ext cx="486493" cy="17660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30" dirty="0">
                  <a:solidFill>
                    <a:schemeClr val="tx1"/>
                  </a:solidFill>
                </a:rPr>
                <a:t>Web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8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686A-2C0D-7242-ABF6-2713D516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2014 to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3D51BF-EE49-6B41-9FBD-18155A6B8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60612"/>
            <a:ext cx="9144000" cy="59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3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4">
            <a:extLst>
              <a:ext uri="{FF2B5EF4-FFF2-40B4-BE49-F238E27FC236}">
                <a16:creationId xmlns:a16="http://schemas.microsoft.com/office/drawing/2014/main" id="{2D124C80-53DD-0A40-B920-060EE9DA3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646331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Control System (CS) Studio</a:t>
            </a:r>
          </a:p>
        </p:txBody>
      </p:sp>
      <p:sp>
        <p:nvSpPr>
          <p:cNvPr id="9218" name="Content Placeholder 5">
            <a:extLst>
              <a:ext uri="{FF2B5EF4-FFF2-40B4-BE49-F238E27FC236}">
                <a16:creationId xmlns:a16="http://schemas.microsoft.com/office/drawing/2014/main" id="{83DCE0C7-A2C0-5440-8DC7-0DEB12A95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614" y="969964"/>
            <a:ext cx="8785225" cy="50704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User Interface tools</a:t>
            </a:r>
          </a:p>
          <a:p>
            <a:pPr lvl="1" eaLnBrk="1" hangingPunct="1"/>
            <a:r>
              <a:rPr lang="en-US" altLang="en-US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Display editor &amp; runtime</a:t>
            </a:r>
          </a:p>
          <a:p>
            <a:pPr lvl="1" eaLnBrk="1" hangingPunct="1"/>
            <a:r>
              <a:rPr lang="en-US" altLang="en-US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Strip Chart</a:t>
            </a:r>
          </a:p>
          <a:p>
            <a:pPr lvl="1" eaLnBrk="1" hangingPunct="1"/>
            <a:r>
              <a:rPr lang="en-US" altLang="en-US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Channel Access utilities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Also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Archive system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Alarm Handler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Site-Specific support for logbook, PV names, ..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.. integrated user-interface tool for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   Windows, Linux, OS X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E3CDA0A9-3DC9-EF45-A8DD-35550168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Getting Started with CSS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87DC0EE3-1F47-D24C-92B2-0E4B6E9B1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070" y="876262"/>
            <a:ext cx="2050381" cy="86185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Start `</a:t>
            </a:r>
            <a:r>
              <a:rPr lang="en-US" altLang="en-US" dirty="0" err="1">
                <a:ea typeface="ＭＳ Ｐゴシック" panose="020B0600070205080204" pitchFamily="34" charset="-128"/>
              </a:rPr>
              <a:t>css</a:t>
            </a:r>
            <a:r>
              <a:rPr lang="en-US" altLang="en-US" dirty="0">
                <a:ea typeface="ＭＳ Ｐゴシック" panose="020B0600070205080204" pitchFamily="34" charset="-128"/>
              </a:rPr>
              <a:t>`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0C02F-B7EE-8043-9480-EFE00960D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168" y="1346380"/>
            <a:ext cx="7279833" cy="5511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8586F9-881B-7646-AEF8-790E97541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471" y="3030147"/>
            <a:ext cx="3420499" cy="21440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398EF73C-1161-F746-8615-00E491ABB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Exercise: Probe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B87278DB-A953-3848-842B-577DD89C7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0" y="849313"/>
            <a:ext cx="8614788" cy="52959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Use “Probe” in toolbar or Menu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Applications, Display, Probe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Enter PV name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 dirty="0">
                <a:ea typeface="ＭＳ Ｐゴシック" panose="020B0600070205080204" pitchFamily="34" charset="-128"/>
              </a:rPr>
              <a:t>sim://sine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endParaRPr lang="en-US" altLang="ja-JP" sz="2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000" dirty="0">
                <a:ea typeface="ＭＳ Ｐゴシック" panose="020B0600070205080204" pitchFamily="34" charset="-128"/>
              </a:rPr>
              <a:t>Open another Probe for “</a:t>
            </a:r>
            <a:r>
              <a:rPr lang="en-US" altLang="ja-JP" sz="2000" dirty="0" err="1">
                <a:ea typeface="ＭＳ Ｐゴシック" panose="020B0600070205080204" pitchFamily="34" charset="-128"/>
              </a:rPr>
              <a:t>training:random</a:t>
            </a:r>
            <a:r>
              <a:rPr lang="en-US" altLang="ja-JP" sz="2000" dirty="0">
                <a:ea typeface="ＭＳ Ｐゴシック" panose="020B0600070205080204" pitchFamily="34" charset="-128"/>
              </a:rPr>
              <a:t>”</a:t>
            </a:r>
            <a:br>
              <a:rPr lang="en-US" altLang="ja-JP" sz="2000" dirty="0">
                <a:ea typeface="ＭＳ Ｐゴシック" panose="020B0600070205080204" pitchFamily="34" charset="-128"/>
              </a:rPr>
            </a:br>
            <a:r>
              <a:rPr lang="en-US" altLang="ja-JP" sz="2000" dirty="0">
                <a:ea typeface="ＭＳ Ｐゴシック" panose="020B0600070205080204" pitchFamily="34" charset="-128"/>
              </a:rPr>
              <a:t>(or some other PV from your IOC)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Close Probe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Open it again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Note previously used PVs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in history as you enter new PV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Right-click on the “Probe” tab, Select “Split Horizontally”, and move one of the probes to new panel.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6DA854-F539-0840-A512-1077B7964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336" y="4466364"/>
            <a:ext cx="5262664" cy="239163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16809-788A-8449-9AAB-CFDE894D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444" y="2434229"/>
            <a:ext cx="6984460" cy="4286656"/>
          </a:xfrm>
          <a:prstGeom prst="rect">
            <a:avLst/>
          </a:prstGeom>
        </p:spPr>
      </p:pic>
      <p:sp>
        <p:nvSpPr>
          <p:cNvPr id="29697" name="Title 1">
            <a:extLst>
              <a:ext uri="{FF2B5EF4-FFF2-40B4-BE49-F238E27FC236}">
                <a16:creationId xmlns:a16="http://schemas.microsoft.com/office/drawing/2014/main" id="{6A73E4F9-3C02-274C-B477-16D28CE0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Exercise: Data Browser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11119528-896B-DA46-A049-3C1EA6541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0" y="671513"/>
            <a:ext cx="8707438" cy="60452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Menu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Applications, Display, Data Browser</a:t>
            </a: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Right-click on plot,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Add PV</a:t>
            </a:r>
            <a:r>
              <a:rPr lang="en-US" altLang="en-US" sz="1600" dirty="0">
                <a:ea typeface="ＭＳ Ｐゴシック" panose="020B0600070205080204" pitchFamily="34" charset="-128"/>
              </a:rPr>
              <a:t>,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sim://sine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endParaRPr lang="en-US" altLang="ja-JP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Wait a little, press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Stagger </a:t>
            </a:r>
            <a:r>
              <a:rPr lang="en-US" altLang="en-US" sz="1600" dirty="0">
                <a:ea typeface="ＭＳ Ｐゴシック" panose="020B0600070205080204" pitchFamily="34" charset="-128"/>
              </a:rPr>
              <a:t>button, then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zoom </a:t>
            </a:r>
            <a:r>
              <a:rPr lang="en-US" altLang="en-US" sz="1600" dirty="0">
                <a:ea typeface="ＭＳ Ｐゴシック" panose="020B0600070205080204" pitchFamily="34" charset="-128"/>
              </a:rPr>
              <a:t>and select a region on the time axis</a:t>
            </a: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75684166-8043-3F4A-B6A2-76EDAA4304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85099" y="1789889"/>
            <a:ext cx="272373" cy="865762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>
            <a:outerShdw blurRad="50800" dist="25000" dir="5400000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9D3C344E-D452-9947-A4B6-CE0F8E4A27C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29853" y="1789890"/>
            <a:ext cx="1200413" cy="865759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>
            <a:outerShdw blurRad="50800" dist="25000" dir="5400000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urved Connector 8">
            <a:extLst>
              <a:ext uri="{FF2B5EF4-FFF2-40B4-BE49-F238E27FC236}">
                <a16:creationId xmlns:a16="http://schemas.microsoft.com/office/drawing/2014/main" id="{5E557042-152F-4648-A485-BE1C734359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05736" y="1789889"/>
            <a:ext cx="515566" cy="4805464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>
            <a:outerShdw blurRad="50800" dist="25000" dir="5400000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6A73E4F9-3C02-274C-B477-16D28CE0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Exercise: PV Tree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11119528-896B-DA46-A049-3C1EA6541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0" y="885217"/>
            <a:ext cx="8707438" cy="5831496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Menu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Applications, Display, PV Tree</a:t>
            </a:r>
          </a:p>
          <a:p>
            <a:pPr eaLnBrk="1" hangingPunct="1"/>
            <a:r>
              <a:rPr lang="en-US" altLang="ja-JP" sz="1600" dirty="0">
                <a:ea typeface="ＭＳ Ｐゴシック" panose="020B0600070205080204" pitchFamily="34" charset="-128"/>
              </a:rPr>
              <a:t>Enter a PV from an IOC, like “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training:random</a:t>
            </a:r>
            <a:r>
              <a:rPr lang="en-US" altLang="ja-JP" sz="1600" dirty="0">
                <a:ea typeface="ＭＳ Ｐゴシック" panose="020B0600070205080204" pitchFamily="34" charset="-128"/>
              </a:rPr>
              <a:t>”</a:t>
            </a:r>
            <a:br>
              <a:rPr lang="en-US" altLang="ja-JP" sz="1600" dirty="0">
                <a:ea typeface="ＭＳ Ｐゴシック" panose="020B0600070205080204" pitchFamily="34" charset="-128"/>
              </a:rPr>
            </a:b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A1FAB-31D9-3041-847A-7D0FF62E3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369" y="2341563"/>
            <a:ext cx="6096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38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1ABCE9F3-0CD5-944A-8D6A-F2DC809FD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CSS PV Exchange</a:t>
            </a:r>
          </a:p>
        </p:txBody>
      </p:sp>
      <p:sp>
        <p:nvSpPr>
          <p:cNvPr id="30722" name="Content Placeholder 4">
            <a:extLst>
              <a:ext uri="{FF2B5EF4-FFF2-40B4-BE49-F238E27FC236}">
                <a16:creationId xmlns:a16="http://schemas.microsoft.com/office/drawing/2014/main" id="{F8404EA0-C6E0-484D-A9EC-62E96A95A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0" y="924129"/>
            <a:ext cx="8229600" cy="233024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PV in </a:t>
            </a:r>
            <a:r>
              <a:rPr lang="en-US" altLang="en-US" i="1" u="sng" dirty="0">
                <a:solidFill>
                  <a:srgbClr val="00B0F0"/>
                </a:solidFill>
                <a:ea typeface="ＭＳ Ｐゴシック" panose="020B0600070205080204" pitchFamily="34" charset="-128"/>
              </a:rPr>
              <a:t>any</a:t>
            </a:r>
            <a:r>
              <a:rPr lang="en-US" altLang="en-US" dirty="0">
                <a:solidFill>
                  <a:srgbClr val="00B0F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CSS Tool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latin typeface="Wingdings" pitchFamily="2" charset="2"/>
                <a:ea typeface="ＭＳ Ｐゴシック" panose="020B0600070205080204" pitchFamily="34" charset="-128"/>
              </a:rPr>
              <a:t></a:t>
            </a:r>
            <a:r>
              <a:rPr lang="en-US" altLang="en-US" dirty="0">
                <a:ea typeface="ＭＳ Ｐゴシック" panose="020B0600070205080204" pitchFamily="34" charset="-128"/>
              </a:rPr>
              <a:t> Context Menu </a:t>
            </a:r>
            <a:r>
              <a:rPr lang="en-US" altLang="en-US" sz="2000" dirty="0">
                <a:latin typeface="Wingdings" pitchFamily="2" charset="2"/>
                <a:ea typeface="ＭＳ Ｐゴシック" panose="020B0600070205080204" pitchFamily="34" charset="-128"/>
              </a:rPr>
              <a:t></a:t>
            </a:r>
            <a:r>
              <a:rPr lang="en-US" altLang="en-US" dirty="0">
                <a:ea typeface="ＭＳ Ｐゴシック" panose="020B0600070205080204" pitchFamily="34" charset="-128"/>
              </a:rPr>
              <a:t> Select other PV Tool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Try: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Right-click on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item in PV Tree,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select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Data Browser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540BE3-173E-034B-A0BE-5EA7E7DE0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601" y="2577830"/>
            <a:ext cx="6285400" cy="428017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79325-2A44-FF45-82EE-38F13777A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Display Arrangements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90EE0-B131-5B4E-83F6-2F77ED26E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168" y="1020727"/>
            <a:ext cx="8642640" cy="4618074"/>
          </a:xfrm>
        </p:spPr>
        <p:txBody>
          <a:bodyPr/>
          <a:lstStyle/>
          <a:p>
            <a:r>
              <a:rPr lang="en-US" dirty="0"/>
              <a:t>Tab Context Menu:</a:t>
            </a:r>
          </a:p>
          <a:p>
            <a:pPr lvl="1"/>
            <a:r>
              <a:rPr lang="en-US" dirty="0"/>
              <a:t>Split Horizontally/Vertically</a:t>
            </a:r>
          </a:p>
          <a:p>
            <a:pPr lvl="1"/>
            <a:r>
              <a:rPr lang="en-US" dirty="0"/>
              <a:t>Detach</a:t>
            </a:r>
          </a:p>
          <a:p>
            <a:pPr lvl="1"/>
            <a:r>
              <a:rPr lang="en-US" dirty="0"/>
              <a:t>Lock Pane</a:t>
            </a:r>
          </a:p>
          <a:p>
            <a:r>
              <a:rPr lang="en-US" dirty="0"/>
              <a:t>Window Menu:</a:t>
            </a:r>
          </a:p>
          <a:p>
            <a:pPr lvl="1"/>
            <a:r>
              <a:rPr lang="en-US" dirty="0"/>
              <a:t>Show/Hide Toolbar</a:t>
            </a:r>
          </a:p>
          <a:p>
            <a:pPr lvl="1"/>
            <a:r>
              <a:rPr lang="en-US" dirty="0"/>
              <a:t>Always show tabs?</a:t>
            </a:r>
          </a:p>
          <a:p>
            <a:pPr lvl="1"/>
            <a:r>
              <a:rPr lang="en-US" dirty="0"/>
              <a:t>Save Layout As .. / Load Layout</a:t>
            </a:r>
          </a:p>
        </p:txBody>
      </p:sp>
    </p:spTree>
    <p:extLst>
      <p:ext uri="{BB962C8B-B14F-4D97-AF65-F5344CB8AC3E}">
        <p14:creationId xmlns:p14="http://schemas.microsoft.com/office/powerpoint/2010/main" val="1611466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72CE5-5103-E74F-8C1B-BB6476C3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Saved Layout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0BEEA-74B6-BE47-BF5A-B14AAD9FD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168" y="942754"/>
            <a:ext cx="8642640" cy="4696047"/>
          </a:xfrm>
        </p:spPr>
        <p:txBody>
          <a:bodyPr/>
          <a:lstStyle/>
          <a:p>
            <a:r>
              <a:rPr lang="en-US" dirty="0"/>
              <a:t>Hide the toolbar</a:t>
            </a:r>
          </a:p>
          <a:p>
            <a:r>
              <a:rPr lang="en-US" dirty="0"/>
              <a:t>Open File Browser</a:t>
            </a:r>
          </a:p>
          <a:p>
            <a:r>
              <a:rPr lang="en-US" dirty="0"/>
              <a:t>Split Pane Horizontally, leave file browser at left</a:t>
            </a:r>
          </a:p>
          <a:p>
            <a:r>
              <a:rPr lang="en-US" dirty="0"/>
              <a:t>Lock the left pane</a:t>
            </a:r>
          </a:p>
          <a:p>
            <a:r>
              <a:rPr lang="en-US" dirty="0"/>
              <a:t>Window, Save Layout As.., “Demo 1”</a:t>
            </a:r>
          </a:p>
          <a:p>
            <a:endParaRPr lang="en-US" dirty="0"/>
          </a:p>
          <a:p>
            <a:r>
              <a:rPr lang="en-US" dirty="0"/>
              <a:t>Create another one as “Demo 1”</a:t>
            </a:r>
          </a:p>
          <a:p>
            <a:r>
              <a:rPr lang="en-US"/>
              <a:t>Switch </a:t>
            </a:r>
            <a:r>
              <a:rPr lang="en-US" dirty="0"/>
              <a:t>between them</a:t>
            </a:r>
          </a:p>
        </p:txBody>
      </p:sp>
    </p:spTree>
    <p:extLst>
      <p:ext uri="{BB962C8B-B14F-4D97-AF65-F5344CB8AC3E}">
        <p14:creationId xmlns:p14="http://schemas.microsoft.com/office/powerpoint/2010/main" val="1130471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866B78-162E-AA49-A3EC-6B97A8603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937" y="5194122"/>
            <a:ext cx="3635409" cy="1135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AF54E9-E88B-D84F-8D06-A1D4629A0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001" y="5194123"/>
            <a:ext cx="4749124" cy="1663877"/>
          </a:xfrm>
          <a:prstGeom prst="rect">
            <a:avLst/>
          </a:prstGeom>
        </p:spPr>
      </p:pic>
      <p:sp>
        <p:nvSpPr>
          <p:cNvPr id="25601" name="Title 1">
            <a:extLst>
              <a:ext uri="{FF2B5EF4-FFF2-40B4-BE49-F238E27FC236}">
                <a16:creationId xmlns:a16="http://schemas.microsoft.com/office/drawing/2014/main" id="{EAAD3A70-5F1C-4F48-A800-7CF892DB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Settings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3DC3FA8-6E6B-E342-9C15-C96A73CDC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0" y="894945"/>
            <a:ext cx="8556422" cy="5963055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CSS saves its settings in ~/.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phoebus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Change that via –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Dphoebus.user</a:t>
            </a:r>
            <a:r>
              <a:rPr lang="en-US" altLang="en-US" sz="1600" dirty="0">
                <a:ea typeface="ＭＳ Ｐゴシック" panose="020B0600070205080204" pitchFamily="34" charset="-128"/>
              </a:rPr>
              <a:t>=/path/to/other/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dir</a:t>
            </a:r>
            <a:r>
              <a:rPr lang="en-US" altLang="en-US" sz="1600" dirty="0">
                <a:ea typeface="ＭＳ Ｐゴシック" panose="020B0600070205080204" pitchFamily="34" charset="-128"/>
              </a:rPr>
              <a:t> on startup</a:t>
            </a:r>
          </a:p>
          <a:p>
            <a:pPr lvl="2" eaLnBrk="1" hangingPunct="1"/>
            <a:r>
              <a:rPr lang="en-US" altLang="en-US" sz="1200" dirty="0">
                <a:ea typeface="ＭＳ Ｐゴシック" panose="020B0600070205080204" pitchFamily="34" charset="-128"/>
              </a:rPr>
              <a:t>Your ‘start’ script could copy certain saved layouts into that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dir</a:t>
            </a:r>
            <a:r>
              <a:rPr lang="en-US" altLang="en-US" sz="1200" dirty="0">
                <a:ea typeface="ＭＳ Ｐゴシック" panose="020B0600070205080204" pitchFamily="34" charset="-128"/>
              </a:rPr>
              <a:t> to share a set of layouts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For command line settings, run with -help: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For details on the ”-settings” file, see online help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EB13A2-508B-CB4F-BBC2-85DAE6E04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33" y="2376155"/>
            <a:ext cx="5636701" cy="20894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Content Placeholder 2">
            <a:extLst>
              <a:ext uri="{FF2B5EF4-FFF2-40B4-BE49-F238E27FC236}">
                <a16:creationId xmlns:a16="http://schemas.microsoft.com/office/drawing/2014/main" id="{274772C9-FEAD-3440-A31F-B17E47E0A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600" y="2571751"/>
            <a:ext cx="7823200" cy="355441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What does CS-Studio look like?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FA74-C9C7-1B4C-B680-88026C87C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485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Australian Square-Kilometer Array Pathfinder (ASKAP)</a:t>
            </a:r>
          </a:p>
        </p:txBody>
      </p:sp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6BC142B0-6182-4746-82A5-9EE800569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903914"/>
            <a:ext cx="8229600" cy="4413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Oct. 2012, Juan Guzman, </a:t>
            </a:r>
            <a:r>
              <a:rPr lang="en-US" altLang="en-US" sz="1600">
                <a:ea typeface="ＭＳ Ｐゴシック" panose="020B0600070205080204" pitchFamily="34" charset="-128"/>
                <a:hlinkClick r:id="rId2"/>
              </a:rPr>
              <a:t>http://www.aps.anl.gov/epics/tech-talk/2012/msg02113.php</a:t>
            </a:r>
            <a:endParaRPr lang="en-US" altLang="en-US" sz="160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600">
              <a:ea typeface="ＭＳ Ｐゴシック" panose="020B0600070205080204" pitchFamily="34" charset="-128"/>
            </a:endParaRPr>
          </a:p>
        </p:txBody>
      </p:sp>
      <p:pic>
        <p:nvPicPr>
          <p:cNvPr id="11268" name="Content Placeholder 3">
            <a:extLst>
              <a:ext uri="{FF2B5EF4-FFF2-40B4-BE49-F238E27FC236}">
                <a16:creationId xmlns:a16="http://schemas.microsoft.com/office/drawing/2014/main" id="{BB1A0E5C-31D6-C041-9876-60D843CC0C62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7" t="3117" b="7127"/>
          <a:stretch>
            <a:fillRect/>
          </a:stretch>
        </p:blipFill>
        <p:spPr bwMode="auto">
          <a:xfrm>
            <a:off x="1524000" y="1092200"/>
            <a:ext cx="56388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Content Placeholder 3">
            <a:extLst>
              <a:ext uri="{FF2B5EF4-FFF2-40B4-BE49-F238E27FC236}">
                <a16:creationId xmlns:a16="http://schemas.microsoft.com/office/drawing/2014/main" id="{2D9F59EC-FF4B-0544-9254-3CFA3DA6CF78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" t="2962" r="22142" b="7060"/>
          <a:stretch>
            <a:fillRect/>
          </a:stretch>
        </p:blipFill>
        <p:spPr bwMode="auto">
          <a:xfrm>
            <a:off x="5500688" y="1830388"/>
            <a:ext cx="5167312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9AA7-D840-DE40-9FF2-F7F22DB6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485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ITER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3A4AB1FC-84F8-8243-86AB-0ECA47F51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00" y="165100"/>
            <a:ext cx="2590800" cy="13287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ITER-FPSC-vBetaVersionPanelsOPI-UserManual.doc,</a:t>
            </a:r>
            <a:br>
              <a:rPr lang="en-US" altLang="en-US" sz="2000">
                <a:ea typeface="ＭＳ Ｐゴシック" panose="020B0600070205080204" pitchFamily="34" charset="-128"/>
              </a:rPr>
            </a:br>
            <a:r>
              <a:rPr lang="en-US" altLang="en-US" sz="2000">
                <a:ea typeface="ＭＳ Ｐゴシック" panose="020B0600070205080204" pitchFamily="34" charset="-128"/>
              </a:rPr>
              <a:t>Nadine Utzel, 2011</a:t>
            </a:r>
          </a:p>
        </p:txBody>
      </p:sp>
      <p:pic>
        <p:nvPicPr>
          <p:cNvPr id="12292" name="HardwareMonitorControlOPI-Image.png" descr="file:///C:\Users\pricardofc\Pictures\CSStudio-UserManual-OPI-Image\HardwareMonitorControlOPI-Image.png">
            <a:extLst>
              <a:ext uri="{FF2B5EF4-FFF2-40B4-BE49-F238E27FC236}">
                <a16:creationId xmlns:a16="http://schemas.microsoft.com/office/drawing/2014/main" id="{4B27E212-EA1A-F645-9DA4-E8252967B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54063"/>
            <a:ext cx="573087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StateMachinePlOperOPI-Image.png" descr="file:///C:\Users\pricardofc\Pictures\CSStudio-UserManual-OPI-Image\StateMachinePlOperOPI-Image.png">
            <a:extLst>
              <a:ext uri="{FF2B5EF4-FFF2-40B4-BE49-F238E27FC236}">
                <a16:creationId xmlns:a16="http://schemas.microsoft.com/office/drawing/2014/main" id="{3D6E8919-89AB-2E40-A1C1-1D401C7BD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1905000"/>
            <a:ext cx="72199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79ED3DEF-4149-574E-B3C6-922C83C7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ORNL ‘CG-1D’ Beam Line</a:t>
            </a: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BBCEFA6C-6454-9643-BB43-59CC27FE1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684839"/>
            <a:ext cx="8229600" cy="587375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Neutron Tomography, EPICS/CSS since Jan. 2013</a:t>
            </a:r>
          </a:p>
        </p:txBody>
      </p:sp>
      <p:pic>
        <p:nvPicPr>
          <p:cNvPr id="13316" name="Picture 5" descr="CG-1D First Scan.png">
            <a:extLst>
              <a:ext uri="{FF2B5EF4-FFF2-40B4-BE49-F238E27FC236}">
                <a16:creationId xmlns:a16="http://schemas.microsoft.com/office/drawing/2014/main" id="{7E1221D7-BA59-354A-B4F8-24AF0DE0D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798514"/>
            <a:ext cx="81026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6A4DFC2-908E-2B40-94D7-FEFF1B3A2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ORNL SNS ‘VULCAN’ Beam Line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98CCB9EE-7AAF-284F-8534-783BDF85E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851526"/>
            <a:ext cx="8229600" cy="5048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Engineering Diffractometer, EPICS/CSS since March 2014</a:t>
            </a:r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64C54064-230A-D04C-A649-E1750A1D2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530475"/>
            <a:ext cx="55022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vulcan1.png">
            <a:extLst>
              <a:ext uri="{FF2B5EF4-FFF2-40B4-BE49-F238E27FC236}">
                <a16:creationId xmlns:a16="http://schemas.microsoft.com/office/drawing/2014/main" id="{F290237A-AB8F-EF46-BB68-F1578A163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6" y="798514"/>
            <a:ext cx="479107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2" name="Group 7">
            <a:extLst>
              <a:ext uri="{FF2B5EF4-FFF2-40B4-BE49-F238E27FC236}">
                <a16:creationId xmlns:a16="http://schemas.microsoft.com/office/drawing/2014/main" id="{D939F83F-3E9D-684F-84B2-6ECD61CF8BBA}"/>
              </a:ext>
            </a:extLst>
          </p:cNvPr>
          <p:cNvGrpSpPr>
            <a:grpSpLocks/>
          </p:cNvGrpSpPr>
          <p:nvPr/>
        </p:nvGrpSpPr>
        <p:grpSpPr bwMode="auto">
          <a:xfrm>
            <a:off x="2544764" y="900113"/>
            <a:ext cx="2949575" cy="2265362"/>
            <a:chOff x="889000" y="642512"/>
            <a:chExt cx="6525723" cy="5174088"/>
          </a:xfrm>
        </p:grpSpPr>
        <p:pic>
          <p:nvPicPr>
            <p:cNvPr id="14343" name="Picture 8" descr="vulcan3.png">
              <a:extLst>
                <a:ext uri="{FF2B5EF4-FFF2-40B4-BE49-F238E27FC236}">
                  <a16:creationId xmlns:a16="http://schemas.microsoft.com/office/drawing/2014/main" id="{C9DCF9DD-FDF4-4D4D-90FF-9FF406599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642512"/>
              <a:ext cx="6525723" cy="517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9" descr="Screen Shot 2014-03-11 at 1.39.09 PM.png">
              <a:extLst>
                <a:ext uri="{FF2B5EF4-FFF2-40B4-BE49-F238E27FC236}">
                  <a16:creationId xmlns:a16="http://schemas.microsoft.com/office/drawing/2014/main" id="{E23FA228-4232-534C-9E3C-0AA5B84F6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00" y="1219200"/>
              <a:ext cx="1159353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6FE44E48-D548-7F4D-B454-B238337F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BNL NSLS2</a:t>
            </a:r>
          </a:p>
        </p:txBody>
      </p:sp>
      <p:pic>
        <p:nvPicPr>
          <p:cNvPr id="15363" name="Picture 6" descr="Logbook.png">
            <a:extLst>
              <a:ext uri="{FF2B5EF4-FFF2-40B4-BE49-F238E27FC236}">
                <a16:creationId xmlns:a16="http://schemas.microsoft.com/office/drawing/2014/main" id="{4BFAAE62-9BBB-1643-A25F-802CF30F6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0" r="41812" b="3976"/>
          <a:stretch>
            <a:fillRect/>
          </a:stretch>
        </p:blipFill>
        <p:spPr bwMode="auto">
          <a:xfrm>
            <a:off x="1524000" y="901701"/>
            <a:ext cx="53213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opi8003686757112135468.png">
            <a:extLst>
              <a:ext uri="{FF2B5EF4-FFF2-40B4-BE49-F238E27FC236}">
                <a16:creationId xmlns:a16="http://schemas.microsoft.com/office/drawing/2014/main" id="{F2827C48-E9ED-AA44-9CAE-E9BE05376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1"/>
          <a:stretch>
            <a:fillRect/>
          </a:stretch>
        </p:blipFill>
        <p:spPr bwMode="auto">
          <a:xfrm>
            <a:off x="6729414" y="779464"/>
            <a:ext cx="3938587" cy="607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ontent Placeholder 2">
            <a:extLst>
              <a:ext uri="{FF2B5EF4-FFF2-40B4-BE49-F238E27FC236}">
                <a16:creationId xmlns:a16="http://schemas.microsoft.com/office/drawing/2014/main" id="{2BFEA0C3-3342-F04B-875F-D352474B0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151" y="6291264"/>
            <a:ext cx="5205413" cy="50323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Kunal Shroff, May 2014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0DF29-F036-5447-9A81-2E65D206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485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Airplane Simulator/Test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D9508AA4-B095-A242-B834-6F4781AFD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0" y="5721351"/>
            <a:ext cx="8229600" cy="809625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Somewhere …</a:t>
            </a:r>
          </a:p>
        </p:txBody>
      </p:sp>
      <p:pic>
        <p:nvPicPr>
          <p:cNvPr id="16388" name="Picture 5" descr="20130420_111301.jpg">
            <a:extLst>
              <a:ext uri="{FF2B5EF4-FFF2-40B4-BE49-F238E27FC236}">
                <a16:creationId xmlns:a16="http://schemas.microsoft.com/office/drawing/2014/main" id="{24D7D2BB-32FE-694F-B456-F5A548812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29"/>
          <a:stretch>
            <a:fillRect/>
          </a:stretch>
        </p:blipFill>
        <p:spPr bwMode="auto">
          <a:xfrm>
            <a:off x="6681788" y="1644651"/>
            <a:ext cx="3986212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20130420_113548.jpg">
            <a:extLst>
              <a:ext uri="{FF2B5EF4-FFF2-40B4-BE49-F238E27FC236}">
                <a16:creationId xmlns:a16="http://schemas.microsoft.com/office/drawing/2014/main" id="{D6F28899-7F7B-1244-BFB1-69FC277E0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28689"/>
            <a:ext cx="4732338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20130420_120556.jpg">
            <a:extLst>
              <a:ext uri="{FF2B5EF4-FFF2-40B4-BE49-F238E27FC236}">
                <a16:creationId xmlns:a16="http://schemas.microsoft.com/office/drawing/2014/main" id="{4762DA7C-625E-A746-A9C7-0286847C9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" r="33064" b="10020"/>
          <a:stretch>
            <a:fillRect/>
          </a:stretch>
        </p:blipFill>
        <p:spPr bwMode="auto">
          <a:xfrm>
            <a:off x="3917950" y="1917701"/>
            <a:ext cx="3138488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733</Words>
  <Application>Microsoft Macintosh PowerPoint</Application>
  <PresentationFormat>Widescreen</PresentationFormat>
  <Paragraphs>153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Century Gothic</vt:lpstr>
      <vt:lpstr>Wingdings</vt:lpstr>
      <vt:lpstr>ORNL</vt:lpstr>
      <vt:lpstr>Control System Studio</vt:lpstr>
      <vt:lpstr>Control System (CS) Studio</vt:lpstr>
      <vt:lpstr>PowerPoint Presentation</vt:lpstr>
      <vt:lpstr>Australian Square-Kilometer Array Pathfinder (ASKAP)</vt:lpstr>
      <vt:lpstr>ITER</vt:lpstr>
      <vt:lpstr>ORNL ‘CG-1D’ Beam Line</vt:lpstr>
      <vt:lpstr>ORNL SNS ‘VULCAN’ Beam Line</vt:lpstr>
      <vt:lpstr>BNL NSLS2</vt:lpstr>
      <vt:lpstr>Airplane Simulator/Test</vt:lpstr>
      <vt:lpstr>PowerPoint Presentation</vt:lpstr>
      <vt:lpstr>CS-Studio Components</vt:lpstr>
      <vt:lpstr>Integration: Alarm…</vt:lpstr>
      <vt:lpstr>Integration: Alarm…</vt:lpstr>
      <vt:lpstr>Integration: Alarm…</vt:lpstr>
      <vt:lpstr>Integration: Alarm…</vt:lpstr>
      <vt:lpstr>Integration: From Archive to Logbook</vt:lpstr>
      <vt:lpstr>CS-Studio</vt:lpstr>
      <vt:lpstr>Evolution of CS-Studio</vt:lpstr>
      <vt:lpstr>From 2014 to 2018</vt:lpstr>
      <vt:lpstr>Getting Started with CSS</vt:lpstr>
      <vt:lpstr>Exercise: Probe</vt:lpstr>
      <vt:lpstr>Exercise: Data Browser</vt:lpstr>
      <vt:lpstr>Exercise: PV Tree</vt:lpstr>
      <vt:lpstr>CSS PV Exchange</vt:lpstr>
      <vt:lpstr>More Display Arrangements</vt:lpstr>
      <vt:lpstr>Saved Layout Example</vt:lpstr>
      <vt:lpstr>Settings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2022-01-19T13:43:26Z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